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8" r:id="rId2"/>
  </p:sldMasterIdLst>
  <p:notesMasterIdLst>
    <p:notesMasterId r:id="rId25"/>
  </p:notesMasterIdLst>
  <p:sldIdLst>
    <p:sldId id="256" r:id="rId3"/>
    <p:sldId id="257" r:id="rId4"/>
    <p:sldId id="260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58" r:id="rId20"/>
    <p:sldId id="288" r:id="rId21"/>
    <p:sldId id="289" r:id="rId22"/>
    <p:sldId id="290" r:id="rId23"/>
    <p:sldId id="291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133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erticalflight.services.nres.navy.mil/confluence/display/~John.K.DeHart/MTAS+vignette+model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MTAS vignette model - John K. DeHart - USN/USMC VTOL </a:t>
            </a:r>
            <a:r>
              <a:rPr lang="en-US" dirty="0" err="1">
                <a:hlinkClick r:id="rId3"/>
              </a:rPr>
              <a:t>FoS</a:t>
            </a:r>
            <a:r>
              <a:rPr lang="en-US" dirty="0">
                <a:hlinkClick r:id="rId3"/>
              </a:rPr>
              <a:t> Program (navy.mil)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641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dreamstime_xxl_58245121.jpg" descr="dreamstime_xxl_5824512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2" y="-1530326"/>
            <a:ext cx="24385844" cy="167766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MBSECCES-for-dark-tall.png" descr="MBSECCES-for-dark-tal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338" y="1708230"/>
            <a:ext cx="14251324" cy="9500883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181" y="0"/>
            <a:ext cx="21945600" cy="2286000"/>
          </a:xfr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3092" y="2420472"/>
            <a:ext cx="21945600" cy="90519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554182" y="12639979"/>
            <a:ext cx="1071418" cy="807090"/>
          </a:xfrm>
        </p:spPr>
        <p:txBody>
          <a:bodyPr/>
          <a:lstStyle>
            <a:lvl1pPr>
              <a:defRPr baseline="0"/>
            </a:lvl1pPr>
          </a:lstStyle>
          <a:p>
            <a:fld id="{EE4F68A0-3839-4678-B8B7-5DCEDD2D6A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373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fld id="{EE4F68A0-3839-4678-B8B7-5DCEDD2D6A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-36946" y="5405718"/>
            <a:ext cx="24420946" cy="294490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29" b="1" cap="none" spc="0">
              <a:ln w="18000">
                <a:noFill/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38909" y="5378824"/>
            <a:ext cx="12746181" cy="2940049"/>
          </a:xfrm>
        </p:spPr>
        <p:txBody>
          <a:bodyPr>
            <a:noAutofit/>
          </a:bodyPr>
          <a:lstStyle>
            <a:lvl1pPr algn="l">
              <a:defRPr sz="7059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Transition slide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CF1290-7C0D-477A-BB0C-7AC001CC22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2591" y="5310238"/>
            <a:ext cx="3630704" cy="32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717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8909" y="0"/>
            <a:ext cx="21945600" cy="2286000"/>
          </a:xfr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1" y="2781488"/>
            <a:ext cx="10769599" cy="9051926"/>
          </a:xfrm>
        </p:spPr>
        <p:txBody>
          <a:bodyPr/>
          <a:lstStyle>
            <a:lvl1pPr>
              <a:defRPr sz="4765">
                <a:solidFill>
                  <a:schemeClr val="tx1"/>
                </a:solidFill>
              </a:defRPr>
            </a:lvl1pPr>
            <a:lvl2pPr>
              <a:defRPr sz="3882">
                <a:solidFill>
                  <a:schemeClr val="tx1"/>
                </a:solidFill>
              </a:defRPr>
            </a:lvl2pPr>
            <a:lvl3pPr>
              <a:defRPr sz="3529">
                <a:solidFill>
                  <a:schemeClr val="tx1"/>
                </a:solidFill>
              </a:defRPr>
            </a:lvl3pPr>
            <a:lvl4pPr>
              <a:defRPr sz="3176">
                <a:solidFill>
                  <a:schemeClr val="tx1"/>
                </a:solidFill>
              </a:defRPr>
            </a:lvl4pPr>
            <a:lvl5pPr>
              <a:defRPr sz="3176">
                <a:solidFill>
                  <a:schemeClr val="tx1"/>
                </a:solidFill>
              </a:defRPr>
            </a:lvl5pPr>
            <a:lvl6pPr>
              <a:defRPr sz="3529"/>
            </a:lvl6pPr>
            <a:lvl7pPr>
              <a:defRPr sz="3529"/>
            </a:lvl7pPr>
            <a:lvl8pPr>
              <a:defRPr sz="3529"/>
            </a:lvl8pPr>
            <a:lvl9pPr>
              <a:defRPr sz="35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5202" y="2781488"/>
            <a:ext cx="10769599" cy="9051926"/>
          </a:xfrm>
        </p:spPr>
        <p:txBody>
          <a:bodyPr/>
          <a:lstStyle>
            <a:lvl1pPr>
              <a:defRPr sz="4765">
                <a:solidFill>
                  <a:schemeClr val="tx1"/>
                </a:solidFill>
              </a:defRPr>
            </a:lvl1pPr>
            <a:lvl2pPr>
              <a:defRPr sz="3882">
                <a:solidFill>
                  <a:schemeClr val="tx1"/>
                </a:solidFill>
              </a:defRPr>
            </a:lvl2pPr>
            <a:lvl3pPr>
              <a:defRPr sz="3529">
                <a:solidFill>
                  <a:schemeClr val="tx1"/>
                </a:solidFill>
              </a:defRPr>
            </a:lvl3pPr>
            <a:lvl4pPr>
              <a:defRPr sz="3176">
                <a:solidFill>
                  <a:schemeClr val="tx1"/>
                </a:solidFill>
              </a:defRPr>
            </a:lvl4pPr>
            <a:lvl5pPr>
              <a:defRPr sz="3176">
                <a:solidFill>
                  <a:schemeClr val="tx1"/>
                </a:solidFill>
              </a:defRPr>
            </a:lvl5pPr>
            <a:lvl6pPr>
              <a:defRPr sz="3529"/>
            </a:lvl6pPr>
            <a:lvl7pPr>
              <a:defRPr sz="3529"/>
            </a:lvl7pPr>
            <a:lvl8pPr>
              <a:defRPr sz="3529"/>
            </a:lvl8pPr>
            <a:lvl9pPr>
              <a:defRPr sz="35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335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8909" y="0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10" y="2554951"/>
            <a:ext cx="10773835" cy="1279526"/>
          </a:xfrm>
        </p:spPr>
        <p:txBody>
          <a:bodyPr anchor="b"/>
          <a:lstStyle>
            <a:lvl1pPr marL="0" indent="0">
              <a:buNone/>
              <a:defRPr sz="4765" b="1"/>
            </a:lvl1pPr>
            <a:lvl2pPr marL="898883" indent="0">
              <a:buNone/>
              <a:defRPr sz="3882" b="1"/>
            </a:lvl2pPr>
            <a:lvl3pPr marL="1797769" indent="0">
              <a:buNone/>
              <a:defRPr sz="3529" b="1"/>
            </a:lvl3pPr>
            <a:lvl4pPr marL="2696654" indent="0">
              <a:buNone/>
              <a:defRPr sz="3176" b="1"/>
            </a:lvl4pPr>
            <a:lvl5pPr marL="3595537" indent="0">
              <a:buNone/>
              <a:defRPr sz="3176" b="1"/>
            </a:lvl5pPr>
            <a:lvl6pPr marL="4494423" indent="0">
              <a:buNone/>
              <a:defRPr sz="3176" b="1"/>
            </a:lvl6pPr>
            <a:lvl7pPr marL="5393306" indent="0">
              <a:buNone/>
              <a:defRPr sz="3176" b="1"/>
            </a:lvl7pPr>
            <a:lvl8pPr marL="6292193" indent="0">
              <a:buNone/>
              <a:defRPr sz="3176" b="1"/>
            </a:lvl8pPr>
            <a:lvl9pPr marL="7191077" indent="0">
              <a:buNone/>
              <a:defRPr sz="31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10" y="3834466"/>
            <a:ext cx="10773835" cy="7902575"/>
          </a:xfrm>
        </p:spPr>
        <p:txBody>
          <a:bodyPr/>
          <a:lstStyle>
            <a:lvl1pPr>
              <a:defRPr sz="4765">
                <a:solidFill>
                  <a:schemeClr val="bg1"/>
                </a:solidFill>
              </a:defRPr>
            </a:lvl1pPr>
            <a:lvl2pPr>
              <a:defRPr sz="3882">
                <a:solidFill>
                  <a:schemeClr val="bg1"/>
                </a:solidFill>
              </a:defRPr>
            </a:lvl2pPr>
            <a:lvl3pPr>
              <a:defRPr sz="3529">
                <a:solidFill>
                  <a:schemeClr val="bg1"/>
                </a:solidFill>
              </a:defRPr>
            </a:lvl3pPr>
            <a:lvl4pPr>
              <a:defRPr sz="3176">
                <a:solidFill>
                  <a:schemeClr val="bg1"/>
                </a:solidFill>
              </a:defRPr>
            </a:lvl4pPr>
            <a:lvl5pPr>
              <a:defRPr sz="3176">
                <a:solidFill>
                  <a:schemeClr val="bg1"/>
                </a:solidFill>
              </a:defRPr>
            </a:lvl5pPr>
            <a:lvl6pPr>
              <a:defRPr sz="3176"/>
            </a:lvl6pPr>
            <a:lvl7pPr>
              <a:defRPr sz="3176"/>
            </a:lvl7pPr>
            <a:lvl8pPr>
              <a:defRPr sz="3176"/>
            </a:lvl8pPr>
            <a:lvl9pPr>
              <a:defRPr sz="31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6742" y="2554951"/>
            <a:ext cx="10778068" cy="1279526"/>
          </a:xfrm>
        </p:spPr>
        <p:txBody>
          <a:bodyPr anchor="b"/>
          <a:lstStyle>
            <a:lvl1pPr marL="0" indent="0">
              <a:buNone/>
              <a:defRPr sz="4765" b="1">
                <a:solidFill>
                  <a:schemeClr val="bg1"/>
                </a:solidFill>
              </a:defRPr>
            </a:lvl1pPr>
            <a:lvl2pPr marL="898883" indent="0">
              <a:buNone/>
              <a:defRPr sz="3882" b="1"/>
            </a:lvl2pPr>
            <a:lvl3pPr marL="1797769" indent="0">
              <a:buNone/>
              <a:defRPr sz="3529" b="1"/>
            </a:lvl3pPr>
            <a:lvl4pPr marL="2696654" indent="0">
              <a:buNone/>
              <a:defRPr sz="3176" b="1"/>
            </a:lvl4pPr>
            <a:lvl5pPr marL="3595537" indent="0">
              <a:buNone/>
              <a:defRPr sz="3176" b="1"/>
            </a:lvl5pPr>
            <a:lvl6pPr marL="4494423" indent="0">
              <a:buNone/>
              <a:defRPr sz="3176" b="1"/>
            </a:lvl6pPr>
            <a:lvl7pPr marL="5393306" indent="0">
              <a:buNone/>
              <a:defRPr sz="3176" b="1"/>
            </a:lvl7pPr>
            <a:lvl8pPr marL="6292193" indent="0">
              <a:buNone/>
              <a:defRPr sz="3176" b="1"/>
            </a:lvl8pPr>
            <a:lvl9pPr marL="7191077" indent="0">
              <a:buNone/>
              <a:defRPr sz="31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6742" y="3834466"/>
            <a:ext cx="10778068" cy="7902575"/>
          </a:xfrm>
        </p:spPr>
        <p:txBody>
          <a:bodyPr/>
          <a:lstStyle>
            <a:lvl1pPr>
              <a:defRPr sz="4765">
                <a:solidFill>
                  <a:schemeClr val="bg1"/>
                </a:solidFill>
              </a:defRPr>
            </a:lvl1pPr>
            <a:lvl2pPr>
              <a:defRPr sz="3882">
                <a:solidFill>
                  <a:schemeClr val="bg1"/>
                </a:solidFill>
              </a:defRPr>
            </a:lvl2pPr>
            <a:lvl3pPr>
              <a:defRPr sz="3529">
                <a:solidFill>
                  <a:schemeClr val="bg1"/>
                </a:solidFill>
              </a:defRPr>
            </a:lvl3pPr>
            <a:lvl4pPr>
              <a:defRPr sz="3176">
                <a:solidFill>
                  <a:schemeClr val="bg1"/>
                </a:solidFill>
              </a:defRPr>
            </a:lvl4pPr>
            <a:lvl5pPr>
              <a:defRPr sz="3176">
                <a:solidFill>
                  <a:schemeClr val="bg1"/>
                </a:solidFill>
              </a:defRPr>
            </a:lvl5pPr>
            <a:lvl6pPr>
              <a:defRPr sz="3176"/>
            </a:lvl6pPr>
            <a:lvl7pPr>
              <a:defRPr sz="3176"/>
            </a:lvl7pPr>
            <a:lvl8pPr>
              <a:defRPr sz="3176"/>
            </a:lvl8pPr>
            <a:lvl9pPr>
              <a:defRPr sz="317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671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4387453" y="4104514"/>
            <a:ext cx="15609094" cy="3676018"/>
          </a:xfrm>
          <a:prstGeom prst="rect">
            <a:avLst/>
          </a:prstGeom>
        </p:spPr>
        <p:txBody>
          <a:bodyPr anchor="t"/>
          <a:lstStyle/>
          <a:p>
            <a:r>
              <a:t>Title Text</a:t>
            </a:r>
          </a:p>
        </p:txBody>
      </p:sp>
      <p:sp>
        <p:nvSpPr>
          <p:cNvPr id="22" name="Subtitle Text"/>
          <p:cNvSpPr txBox="1">
            <a:spLocks noGrp="1"/>
          </p:cNvSpPr>
          <p:nvPr>
            <p:ph type="body" sz="quarter" idx="21"/>
          </p:nvPr>
        </p:nvSpPr>
        <p:spPr>
          <a:xfrm>
            <a:off x="4387453" y="8029726"/>
            <a:ext cx="15609094" cy="193909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8400"/>
            </a:lvl1pPr>
          </a:lstStyle>
          <a:p>
            <a:r>
              <a:t>Subtitle Text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>
            <a:spLocks noGrp="1"/>
          </p:cNvSpPr>
          <p:nvPr>
            <p:ph type="pic" sz="half" idx="21"/>
          </p:nvPr>
        </p:nvSpPr>
        <p:spPr>
          <a:xfrm>
            <a:off x="12085166" y="3690804"/>
            <a:ext cx="13252028" cy="883468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1580753" y="357187"/>
            <a:ext cx="15609094" cy="3036095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4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15559" y="3340136"/>
            <a:ext cx="12535993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5000"/>
              </a:spcBef>
              <a:defRPr sz="4800"/>
            </a:lvl1pPr>
            <a:lvl2pPr marL="808264" indent="-465364">
              <a:spcBef>
                <a:spcPts val="5000"/>
              </a:spcBef>
              <a:defRPr sz="4800"/>
            </a:lvl2pPr>
            <a:lvl3pPr marL="1151164" indent="-465364">
              <a:spcBef>
                <a:spcPts val="5000"/>
              </a:spcBef>
              <a:defRPr sz="4800"/>
            </a:lvl3pPr>
            <a:lvl4pPr marL="1494064" indent="-465364">
              <a:spcBef>
                <a:spcPts val="5000"/>
              </a:spcBef>
              <a:defRPr sz="4800"/>
            </a:lvl4pPr>
            <a:lvl5pPr marL="1836964" indent="-465364">
              <a:spcBef>
                <a:spcPts val="5000"/>
              </a:spcBef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mage"/>
          <p:cNvSpPr>
            <a:spLocks noGrp="1"/>
          </p:cNvSpPr>
          <p:nvPr>
            <p:ph type="pic" sz="quarter" idx="21"/>
          </p:nvPr>
        </p:nvSpPr>
        <p:spPr>
          <a:xfrm>
            <a:off x="12442031" y="7072312"/>
            <a:ext cx="8514489" cy="56792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8" name="Image"/>
          <p:cNvSpPr>
            <a:spLocks noGrp="1"/>
          </p:cNvSpPr>
          <p:nvPr>
            <p:ph type="pic" sz="quarter" idx="22"/>
          </p:nvPr>
        </p:nvSpPr>
        <p:spPr>
          <a:xfrm>
            <a:off x="12192000" y="921326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9" name="Image"/>
          <p:cNvSpPr>
            <a:spLocks noGrp="1"/>
          </p:cNvSpPr>
          <p:nvPr>
            <p:ph type="pic" idx="23"/>
          </p:nvPr>
        </p:nvSpPr>
        <p:spPr>
          <a:xfrm>
            <a:off x="-696417" y="1250156"/>
            <a:ext cx="16850319" cy="112335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4833937" y="8947546"/>
            <a:ext cx="14716126" cy="90487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–Johnny Appleseed</a:t>
            </a:r>
          </a:p>
        </p:txBody>
      </p:sp>
      <p:sp>
        <p:nvSpPr>
          <p:cNvPr id="68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4833937" y="4853788"/>
            <a:ext cx="14716126" cy="115887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8000" b="1" i="1">
                <a:solidFill>
                  <a:srgbClr val="263086"/>
                </a:solidFill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Image"/>
          <p:cNvSpPr>
            <a:spLocks noGrp="1"/>
          </p:cNvSpPr>
          <p:nvPr>
            <p:ph type="pic" idx="21"/>
          </p:nvPr>
        </p:nvSpPr>
        <p:spPr>
          <a:xfrm>
            <a:off x="144003" y="0"/>
            <a:ext cx="20959463" cy="1398389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8910" y="4437530"/>
            <a:ext cx="11398188" cy="2940049"/>
          </a:xfrm>
        </p:spPr>
        <p:txBody>
          <a:bodyPr>
            <a:noAutofit/>
          </a:bodyPr>
          <a:lstStyle>
            <a:lvl1pPr algn="l">
              <a:defRPr sz="7059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8907" y="7261412"/>
            <a:ext cx="11049681" cy="3505200"/>
          </a:xfrm>
        </p:spPr>
        <p:txBody>
          <a:bodyPr>
            <a:normAutofit/>
          </a:bodyPr>
          <a:lstStyle>
            <a:lvl1pPr marL="0" indent="0" algn="l">
              <a:buNone/>
              <a:defRPr sz="494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988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977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966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5955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4944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3933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292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1910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8D89BF-21DA-4BC7-9F28-AD117A0138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71" y="645688"/>
            <a:ext cx="4168588" cy="17747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A476ED-EF72-4F5E-B56D-FE664DF3DF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71"/>
          <a:stretch/>
        </p:blipFill>
        <p:spPr>
          <a:xfrm>
            <a:off x="11923060" y="2814355"/>
            <a:ext cx="13811419" cy="121118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0D39F7-7CA4-47D4-94FF-0880AA7B4155}"/>
              </a:ext>
            </a:extLst>
          </p:cNvPr>
          <p:cNvSpPr txBox="1"/>
          <p:nvPr userDrawn="1"/>
        </p:nvSpPr>
        <p:spPr>
          <a:xfrm>
            <a:off x="762000" y="11698942"/>
            <a:ext cx="11295529" cy="1232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35">
                <a:solidFill>
                  <a:schemeClr val="bg1"/>
                </a:solidFill>
                <a:latin typeface="Oswald" panose="02000303000000000000" pitchFamily="2" charset="0"/>
                <a:ea typeface="Josefin Sans" pitchFamily="2" charset="0"/>
              </a:rPr>
              <a:t>www.avian.com</a:t>
            </a:r>
          </a:p>
          <a:p>
            <a:r>
              <a:rPr lang="en-US" sz="3176">
                <a:solidFill>
                  <a:schemeClr val="bg1"/>
                </a:solidFill>
                <a:latin typeface="Oswald" panose="02000303000000000000" pitchFamily="2" charset="0"/>
                <a:ea typeface="Josefin Sans" pitchFamily="2" charset="0"/>
              </a:rPr>
              <a:t>22111 Three Notch Road | Lexington Park, MD | 20653 | 301.866.2070</a:t>
            </a:r>
          </a:p>
        </p:txBody>
      </p:sp>
    </p:spTree>
    <p:extLst>
      <p:ext uri="{BB962C8B-B14F-4D97-AF65-F5344CB8AC3E}">
        <p14:creationId xmlns:p14="http://schemas.microsoft.com/office/powerpoint/2010/main" val="14670479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  <p15:guide id="2" pos="43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387501" y="1785937"/>
            <a:ext cx="21608998" cy="10144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>
            <a:lvl2pPr marL="1055687" indent="-611187"/>
            <a:lvl3pPr marL="1500187" indent="-611187"/>
            <a:lvl4pPr marL="1944687" indent="-611187"/>
            <a:lvl5pPr marL="2389187" indent="-611187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" name="MBSECCES-for-light-tall.png" descr="MBSECCES-for-light-tall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377075" y="897064"/>
            <a:ext cx="2935057" cy="1939095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9pPr>
    </p:titleStyle>
    <p:bodyStyle>
      <a:lvl1pPr marL="611187" marR="0" indent="-61118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1pPr>
      <a:lvl2pPr marL="1277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2pPr>
      <a:lvl3pPr marL="1722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3pPr>
      <a:lvl4pPr marL="2166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4pPr>
      <a:lvl5pPr marL="2611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5pPr>
      <a:lvl6pPr marL="3055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6pPr>
      <a:lvl7pPr marL="3500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7pPr>
      <a:lvl8pPr marL="3944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8pPr>
      <a:lvl9pPr marL="4389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F9657E6-EF3F-4226-BB75-4CAEE40EF17B}"/>
              </a:ext>
            </a:extLst>
          </p:cNvPr>
          <p:cNvSpPr/>
          <p:nvPr userDrawn="1"/>
        </p:nvSpPr>
        <p:spPr>
          <a:xfrm>
            <a:off x="2" y="12236824"/>
            <a:ext cx="24384000" cy="1479176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647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4181" y="0"/>
            <a:ext cx="21945600" cy="2286000"/>
          </a:xfrm>
          <a:prstGeom prst="rect">
            <a:avLst/>
          </a:prstGeom>
        </p:spPr>
        <p:txBody>
          <a:bodyPr vert="horz" lIns="101882" tIns="50941" rIns="101882" bIns="5094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092" y="2420472"/>
            <a:ext cx="21945600" cy="9051926"/>
          </a:xfrm>
          <a:prstGeom prst="rect">
            <a:avLst/>
          </a:prstGeom>
        </p:spPr>
        <p:txBody>
          <a:bodyPr vert="horz" lIns="101882" tIns="50941" rIns="101882" bIns="5094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4182" y="12640236"/>
            <a:ext cx="1071418" cy="730249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ctr">
              <a:defRPr sz="2294">
                <a:solidFill>
                  <a:schemeClr val="bg1"/>
                </a:solidFill>
              </a:defRPr>
            </a:lvl1pPr>
          </a:lstStyle>
          <a:p>
            <a:fld id="{EE4F68A0-3839-4678-B8B7-5DCEDD2D6A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86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hdr="0" ftr="0"/>
  <p:txStyles>
    <p:titleStyle>
      <a:lvl1pPr algn="l" defTabSz="1797769" rtl="0" eaLnBrk="1" latinLnBrk="0" hangingPunct="1">
        <a:spcBef>
          <a:spcPct val="0"/>
        </a:spcBef>
        <a:buNone/>
        <a:defRPr sz="7763" b="1" kern="1200">
          <a:solidFill>
            <a:srgbClr val="C22429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674163" indent="-674163" algn="l" defTabSz="1797769" rtl="0" eaLnBrk="1" latinLnBrk="0" hangingPunct="1">
        <a:spcBef>
          <a:spcPct val="20000"/>
        </a:spcBef>
        <a:buFont typeface="Arial" panose="020B0604020202020204" pitchFamily="34" charset="0"/>
        <a:buChar char="•"/>
        <a:defRPr sz="6351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1460688" indent="-561805" algn="l" defTabSz="1797769" rtl="0" eaLnBrk="1" latinLnBrk="0" hangingPunct="1">
        <a:spcBef>
          <a:spcPct val="20000"/>
        </a:spcBef>
        <a:buFont typeface="Arial" panose="020B0604020202020204" pitchFamily="34" charset="0"/>
        <a:buChar char="–"/>
        <a:defRPr sz="5469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2247213" indent="-449443" algn="l" defTabSz="1797769" rtl="0" eaLnBrk="1" latinLnBrk="0" hangingPunct="1">
        <a:spcBef>
          <a:spcPct val="20000"/>
        </a:spcBef>
        <a:buFont typeface="Arial" panose="020B0604020202020204" pitchFamily="34" charset="0"/>
        <a:buChar char="•"/>
        <a:defRPr sz="4765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3146097" indent="-449443" algn="l" defTabSz="1797769" rtl="0" eaLnBrk="1" latinLnBrk="0" hangingPunct="1">
        <a:spcBef>
          <a:spcPct val="20000"/>
        </a:spcBef>
        <a:buFont typeface="Arial" panose="020B0604020202020204" pitchFamily="34" charset="0"/>
        <a:buChar char="–"/>
        <a:defRPr sz="3882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4044980" indent="-449443" algn="l" defTabSz="1797769" rtl="0" eaLnBrk="1" latinLnBrk="0" hangingPunct="1">
        <a:spcBef>
          <a:spcPct val="20000"/>
        </a:spcBef>
        <a:buFont typeface="Arial" panose="020B0604020202020204" pitchFamily="34" charset="0"/>
        <a:buChar char="»"/>
        <a:defRPr sz="3882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4943864" indent="-449443" algn="l" defTabSz="1797769" rtl="0" eaLnBrk="1" latinLnBrk="0" hangingPunct="1">
        <a:spcBef>
          <a:spcPct val="20000"/>
        </a:spcBef>
        <a:buFont typeface="Arial" panose="020B0604020202020204" pitchFamily="34" charset="0"/>
        <a:buChar char="•"/>
        <a:defRPr sz="3882" kern="1200">
          <a:solidFill>
            <a:schemeClr val="tx1"/>
          </a:solidFill>
          <a:latin typeface="+mn-lt"/>
          <a:ea typeface="+mn-ea"/>
          <a:cs typeface="+mn-cs"/>
        </a:defRPr>
      </a:lvl6pPr>
      <a:lvl7pPr marL="5842751" indent="-449443" algn="l" defTabSz="1797769" rtl="0" eaLnBrk="1" latinLnBrk="0" hangingPunct="1">
        <a:spcBef>
          <a:spcPct val="20000"/>
        </a:spcBef>
        <a:buFont typeface="Arial" panose="020B0604020202020204" pitchFamily="34" charset="0"/>
        <a:buChar char="•"/>
        <a:defRPr sz="3882" kern="1200">
          <a:solidFill>
            <a:schemeClr val="tx1"/>
          </a:solidFill>
          <a:latin typeface="+mn-lt"/>
          <a:ea typeface="+mn-ea"/>
          <a:cs typeface="+mn-cs"/>
        </a:defRPr>
      </a:lvl7pPr>
      <a:lvl8pPr marL="6741634" indent="-449443" algn="l" defTabSz="1797769" rtl="0" eaLnBrk="1" latinLnBrk="0" hangingPunct="1">
        <a:spcBef>
          <a:spcPct val="20000"/>
        </a:spcBef>
        <a:buFont typeface="Arial" panose="020B0604020202020204" pitchFamily="34" charset="0"/>
        <a:buChar char="•"/>
        <a:defRPr sz="3882" kern="1200">
          <a:solidFill>
            <a:schemeClr val="tx1"/>
          </a:solidFill>
          <a:latin typeface="+mn-lt"/>
          <a:ea typeface="+mn-ea"/>
          <a:cs typeface="+mn-cs"/>
        </a:defRPr>
      </a:lvl8pPr>
      <a:lvl9pPr marL="7640517" indent="-449443" algn="l" defTabSz="1797769" rtl="0" eaLnBrk="1" latinLnBrk="0" hangingPunct="1">
        <a:spcBef>
          <a:spcPct val="20000"/>
        </a:spcBef>
        <a:buFont typeface="Arial" panose="020B0604020202020204" pitchFamily="34" charset="0"/>
        <a:buChar char="•"/>
        <a:defRPr sz="388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97769" rtl="0" eaLnBrk="1" latinLnBrk="0" hangingPunct="1">
        <a:defRPr sz="3529" kern="1200">
          <a:solidFill>
            <a:schemeClr val="tx1"/>
          </a:solidFill>
          <a:latin typeface="+mn-lt"/>
          <a:ea typeface="+mn-ea"/>
          <a:cs typeface="+mn-cs"/>
        </a:defRPr>
      </a:lvl1pPr>
      <a:lvl2pPr marL="898883" algn="l" defTabSz="1797769" rtl="0" eaLnBrk="1" latinLnBrk="0" hangingPunct="1">
        <a:defRPr sz="3529" kern="1200">
          <a:solidFill>
            <a:schemeClr val="tx1"/>
          </a:solidFill>
          <a:latin typeface="+mn-lt"/>
          <a:ea typeface="+mn-ea"/>
          <a:cs typeface="+mn-cs"/>
        </a:defRPr>
      </a:lvl2pPr>
      <a:lvl3pPr marL="1797769" algn="l" defTabSz="1797769" rtl="0" eaLnBrk="1" latinLnBrk="0" hangingPunct="1">
        <a:defRPr sz="3529" kern="1200">
          <a:solidFill>
            <a:schemeClr val="tx1"/>
          </a:solidFill>
          <a:latin typeface="+mn-lt"/>
          <a:ea typeface="+mn-ea"/>
          <a:cs typeface="+mn-cs"/>
        </a:defRPr>
      </a:lvl3pPr>
      <a:lvl4pPr marL="2696654" algn="l" defTabSz="1797769" rtl="0" eaLnBrk="1" latinLnBrk="0" hangingPunct="1">
        <a:defRPr sz="3529" kern="1200">
          <a:solidFill>
            <a:schemeClr val="tx1"/>
          </a:solidFill>
          <a:latin typeface="+mn-lt"/>
          <a:ea typeface="+mn-ea"/>
          <a:cs typeface="+mn-cs"/>
        </a:defRPr>
      </a:lvl4pPr>
      <a:lvl5pPr marL="3595537" algn="l" defTabSz="1797769" rtl="0" eaLnBrk="1" latinLnBrk="0" hangingPunct="1">
        <a:defRPr sz="3529" kern="1200">
          <a:solidFill>
            <a:schemeClr val="tx1"/>
          </a:solidFill>
          <a:latin typeface="+mn-lt"/>
          <a:ea typeface="+mn-ea"/>
          <a:cs typeface="+mn-cs"/>
        </a:defRPr>
      </a:lvl5pPr>
      <a:lvl6pPr marL="4494423" algn="l" defTabSz="1797769" rtl="0" eaLnBrk="1" latinLnBrk="0" hangingPunct="1">
        <a:defRPr sz="3529" kern="1200">
          <a:solidFill>
            <a:schemeClr val="tx1"/>
          </a:solidFill>
          <a:latin typeface="+mn-lt"/>
          <a:ea typeface="+mn-ea"/>
          <a:cs typeface="+mn-cs"/>
        </a:defRPr>
      </a:lvl6pPr>
      <a:lvl7pPr marL="5393306" algn="l" defTabSz="1797769" rtl="0" eaLnBrk="1" latinLnBrk="0" hangingPunct="1">
        <a:defRPr sz="3529" kern="1200">
          <a:solidFill>
            <a:schemeClr val="tx1"/>
          </a:solidFill>
          <a:latin typeface="+mn-lt"/>
          <a:ea typeface="+mn-ea"/>
          <a:cs typeface="+mn-cs"/>
        </a:defRPr>
      </a:lvl7pPr>
      <a:lvl8pPr marL="6292193" algn="l" defTabSz="1797769" rtl="0" eaLnBrk="1" latinLnBrk="0" hangingPunct="1">
        <a:defRPr sz="3529" kern="1200">
          <a:solidFill>
            <a:schemeClr val="tx1"/>
          </a:solidFill>
          <a:latin typeface="+mn-lt"/>
          <a:ea typeface="+mn-ea"/>
          <a:cs typeface="+mn-cs"/>
        </a:defRPr>
      </a:lvl8pPr>
      <a:lvl9pPr marL="7191077" algn="l" defTabSz="1797769" rtl="0" eaLnBrk="1" latinLnBrk="0" hangingPunct="1">
        <a:defRPr sz="35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6775C-48D0-E938-C0FF-2164FCAEF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Treeview</a:t>
            </a:r>
            <a:r>
              <a:rPr lang="en-US" dirty="0"/>
              <a:t> and Model Instances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2742B-770C-7325-C0D7-190CB509B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Highlight the relationship between the </a:t>
            </a:r>
            <a:r>
              <a:rPr lang="en-US" dirty="0" err="1"/>
              <a:t>treeview</a:t>
            </a:r>
            <a:r>
              <a:rPr lang="en-US" dirty="0"/>
              <a:t> and model instances</a:t>
            </a:r>
          </a:p>
          <a:p>
            <a:r>
              <a:rPr lang="en-US" dirty="0"/>
              <a:t>Explain the benefits of using </a:t>
            </a:r>
            <a:r>
              <a:rPr lang="en-US" dirty="0" err="1"/>
              <a:t>treeview</a:t>
            </a:r>
            <a:r>
              <a:rPr lang="en-US" dirty="0"/>
              <a:t> to create multiple instances quickly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570E2B-297E-794F-7090-F04089142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51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3CE3E-B8F9-FC2D-D382-31DC78E27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Instances to Inform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BC2A0-5F8D-0CAA-230A-1895F5BC1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different ways to export models (XML, Teamwork Cloud API)</a:t>
            </a:r>
          </a:p>
          <a:p>
            <a:r>
              <a:rPr lang="en-US" dirty="0"/>
              <a:t>Explain the benefits of using the API and its compatibility with SysMLv2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D94ECD-F66B-9F51-6278-7BD31C9E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525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5851C-F46B-358F-7D5D-C0EB14020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- Building a Simple Mission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565D4-5EBD-A502-2F60-C11A910F8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Demonstrate building a mission model with scenario, vignette, packages, and performers</a:t>
            </a:r>
          </a:p>
          <a:p>
            <a:r>
              <a:rPr lang="en-US" dirty="0"/>
              <a:t>Use a remote medical support system as an example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46ADAE-3A5E-8025-E979-3B62F82F3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702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977DB-69AF-7B1F-FCD7-4F653F687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- Creating Instance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E1C95-766E-5F5D-403D-E75892C39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how to create instance tables for drones, hospitals, and medicine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E66943-F47F-999C-7736-F44F83C50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381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FB037-B7FF-82AF-6711-1090B100C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- Middleware and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CB004-A176-4E41-0BDE-B17DEDEE1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Demonstrate accessing instances through the API and updating attributes</a:t>
            </a:r>
          </a:p>
          <a:p>
            <a:r>
              <a:rPr lang="en-US" dirty="0"/>
              <a:t>Discuss the flexibility and CRUD operations the API offers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0B8D85-5E9C-7780-F093-03A21A031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70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15143-E6AE-A66D-B516-A11BEA4BD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- Simulation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2E234-1C29-30ED-C2D4-9EDFD63A8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Export the JSON file and demonstrate integration with </a:t>
            </a:r>
            <a:r>
              <a:rPr lang="en-US" dirty="0" err="1"/>
              <a:t>Netlogo</a:t>
            </a:r>
            <a:endParaRPr lang="en-US" dirty="0"/>
          </a:p>
          <a:p>
            <a:r>
              <a:rPr lang="en-US" dirty="0"/>
              <a:t>Show how updating the instance affects the </a:t>
            </a:r>
            <a:r>
              <a:rPr lang="en-US" dirty="0" err="1"/>
              <a:t>Netlogo</a:t>
            </a:r>
            <a:r>
              <a:rPr lang="en-US" dirty="0"/>
              <a:t> simulation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FF035A-FFFB-362A-56AB-3B3BE6EFF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62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9DEC2-B6B9-2A67-7C3D-2B8469CFF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Learning on </a:t>
            </a:r>
            <a:r>
              <a:rPr lang="en-US" dirty="0" err="1"/>
              <a:t>VTOLFoS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B2CB8-7E40-94AF-0650-DCD986AFC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eQ</a:t>
            </a:r>
            <a:r>
              <a:rPr lang="en-US" dirty="0"/>
              <a:t> incident </a:t>
            </a:r>
          </a:p>
          <a:p>
            <a:r>
              <a:rPr lang="en-US" dirty="0"/>
              <a:t>And new methods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22A3CD-1B6E-7C77-AB87-841AF2879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39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27594-54C4-2F30-4869-C9049E31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FCB8C-63E3-F07C-A867-AB13CF579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 the key points of the presentation</a:t>
            </a:r>
          </a:p>
          <a:p>
            <a:r>
              <a:rPr lang="en-US" dirty="0"/>
              <a:t>Invite questions and open the floor for discussion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4CFCAC-08C2-5F3D-8C01-256DAA09D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690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797919" hangingPunct="1"/>
            <a:fld id="{EE4F68A0-3839-4678-B8B7-5DCEDD2D6A95}" type="slidenum">
              <a:rPr lang="en-US" b="0" kern="1200">
                <a:latin typeface="Helvetica Narrow"/>
                <a:ea typeface="+mn-ea"/>
                <a:cs typeface="+mn-cs"/>
              </a:rPr>
              <a:pPr defTabSz="1797919" hangingPunct="1"/>
              <a:t>18</a:t>
            </a:fld>
            <a:endParaRPr lang="en-US" b="0" kern="1200">
              <a:latin typeface="Helvetica Narrow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889738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27594-54C4-2F30-4869-C9049E312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4CFCAC-08C2-5F3D-8C01-256DAA09D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EA7BE95-4318-CCE3-F61B-EF8EDC52EB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9813" y="3151188"/>
            <a:ext cx="17373600" cy="759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63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Insert the title of the  presentation here"/>
          <p:cNvSpPr txBox="1">
            <a:spLocks noGrp="1"/>
          </p:cNvSpPr>
          <p:nvPr>
            <p:ph type="title"/>
          </p:nvPr>
        </p:nvSpPr>
        <p:spPr>
          <a:xfrm>
            <a:off x="1586940" y="1875234"/>
            <a:ext cx="21210120" cy="7357972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z="16000"/>
            </a:lvl1pPr>
          </a:lstStyle>
          <a:p>
            <a:r>
              <a:rPr lang="en-US" dirty="0"/>
              <a:t>Creating Mission Models using </a:t>
            </a:r>
            <a:r>
              <a:rPr lang="en-US" dirty="0" err="1"/>
              <a:t>SysML</a:t>
            </a:r>
            <a:r>
              <a:rPr lang="en-US" dirty="0"/>
              <a:t> and Cameo Systems Modeler</a:t>
            </a:r>
          </a:p>
        </p:txBody>
      </p:sp>
      <p:sp>
        <p:nvSpPr>
          <p:cNvPr id="95" name="Insert author name(s) here…"/>
          <p:cNvSpPr txBox="1">
            <a:spLocks noGrp="1"/>
          </p:cNvSpPr>
          <p:nvPr>
            <p:ph type="body" idx="21"/>
          </p:nvPr>
        </p:nvSpPr>
        <p:spPr>
          <a:xfrm>
            <a:off x="1621989" y="8509328"/>
            <a:ext cx="20357805" cy="3810895"/>
          </a:xfrm>
          <a:prstGeom prst="rect">
            <a:avLst/>
          </a:prstGeom>
        </p:spPr>
        <p:txBody>
          <a:bodyPr anchor="ctr"/>
          <a:lstStyle/>
          <a:p>
            <a:pPr>
              <a:defRPr sz="10200"/>
            </a:pPr>
            <a:r>
              <a:rPr lang="en-US" dirty="0"/>
              <a:t>John K. DeHart</a:t>
            </a:r>
            <a:endParaRPr dirty="0"/>
          </a:p>
          <a:p>
            <a:pPr>
              <a:defRPr sz="10200"/>
            </a:pPr>
            <a:r>
              <a:rPr lang="en-US" dirty="0"/>
              <a:t>AVIAN Inc.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16935-9459-857A-0225-4E1714455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ED31A1-70B9-F4B8-154B-D8544C7B27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5050" y="3151188"/>
            <a:ext cx="17383125" cy="75914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4D643-5C20-0934-A21E-433E8079B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92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D64D9-A3FE-8D1A-9100-009A2D7B4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08F09A-6210-E967-A459-E0563865C4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5289" y="1841378"/>
            <a:ext cx="15998025" cy="1003324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071137-BDEC-DEFF-4B3C-3D8705D95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0119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0C787-0966-8644-6BFB-3D5A5046B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07398-0796-BA92-7B36-CB9C41469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15D4362-8CD5-9DB4-EFDA-BACAC3C04F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3022477" y="2450123"/>
            <a:ext cx="19181031" cy="9666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3104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3380" y="5227545"/>
            <a:ext cx="10780738" cy="4824132"/>
          </a:xfrm>
        </p:spPr>
        <p:txBody>
          <a:bodyPr/>
          <a:lstStyle/>
          <a:p>
            <a:r>
              <a:rPr lang="en-US" dirty="0"/>
              <a:t>Creating Mission Models using </a:t>
            </a:r>
            <a:r>
              <a:rPr lang="en-US" dirty="0" err="1"/>
              <a:t>SysML</a:t>
            </a:r>
            <a:r>
              <a:rPr lang="en-US" dirty="0"/>
              <a:t> and Cameo Systems Modeler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83AA71-37B6-8371-DDF8-295CF18F381C}"/>
              </a:ext>
            </a:extLst>
          </p:cNvPr>
          <p:cNvSpPr txBox="1"/>
          <p:nvPr/>
        </p:nvSpPr>
        <p:spPr>
          <a:xfrm>
            <a:off x="873380" y="9841314"/>
            <a:ext cx="395493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John K. DeHart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jdehart@avian.com</a:t>
            </a:r>
          </a:p>
        </p:txBody>
      </p:sp>
    </p:spTree>
    <p:extLst>
      <p:ext uri="{BB962C8B-B14F-4D97-AF65-F5344CB8AC3E}">
        <p14:creationId xmlns:p14="http://schemas.microsoft.com/office/powerpoint/2010/main" val="249908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5E5AF-5CFC-4394-B4DA-8BD506315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181" y="0"/>
            <a:ext cx="21945600" cy="1613647"/>
          </a:xfrm>
        </p:spPr>
        <p:txBody>
          <a:bodyPr/>
          <a:lstStyle/>
          <a:p>
            <a:r>
              <a:rPr lang="en-US" dirty="0"/>
              <a:t>Introductions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9AD52-A51F-4D09-8A31-920E068E7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Introduce the topic of mission modeling using Cameo Systems Modeler</a:t>
            </a:r>
          </a:p>
          <a:p>
            <a:r>
              <a:rPr lang="en-US" dirty="0"/>
              <a:t>Outline the presentation agenda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91F767-5173-4455-8A66-AFE9906B8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1797919" hangingPunct="1"/>
            <a:fld id="{EE4F68A0-3839-4678-B8B7-5DCEDD2D6A95}" type="slidenum">
              <a:rPr lang="en-US" b="0" kern="1200">
                <a:solidFill>
                  <a:srgbClr val="FFFFFF"/>
                </a:solidFill>
                <a:latin typeface="Helvetica Narrow"/>
                <a:ea typeface="+mn-ea"/>
                <a:cs typeface="+mn-cs"/>
              </a:rPr>
              <a:pPr defTabSz="1797919" hangingPunct="1"/>
              <a:t>4</a:t>
            </a:fld>
            <a:endParaRPr lang="en-US" b="0" kern="1200">
              <a:solidFill>
                <a:srgbClr val="FFFFFF"/>
              </a:solidFill>
              <a:latin typeface="Helvetica Narrow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9955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C0CBF-6A79-6554-2F6C-574C7A09E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 err="1">
                <a:effectLst/>
                <a:latin typeface="Söhne"/>
              </a:rPr>
              <a:t>SysML</a:t>
            </a:r>
            <a:r>
              <a:rPr lang="en-US" b="1" i="0" dirty="0">
                <a:effectLst/>
                <a:latin typeface="Söhne"/>
              </a:rPr>
              <a:t> Models and Containment Trees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37A2C-C85C-591C-266E-F4697561A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that a </a:t>
            </a:r>
            <a:r>
              <a:rPr lang="en-US" dirty="0" err="1"/>
              <a:t>SysML</a:t>
            </a:r>
            <a:r>
              <a:rPr lang="en-US" dirty="0"/>
              <a:t> model is more than just diagrams</a:t>
            </a:r>
          </a:p>
          <a:p>
            <a:r>
              <a:rPr lang="en-US" dirty="0"/>
              <a:t>Emphasize the importance of the containment tree, where diagrams are just views of the model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BC6924-5A13-D73D-91B4-CE07AC08E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950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A0ACB-260F-6873-F0B2-10147AC1C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Defining Purpose, Objectives, Goals, and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F9AA3-F0D8-9171-DE0F-10267AC34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Stress the need for clear purpose, objectives, goals, and scope</a:t>
            </a:r>
          </a:p>
          <a:p>
            <a:r>
              <a:rPr lang="en-US" dirty="0"/>
              <a:t>Discuss how models inform documentation, simulation models, and other processes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BE021F-B3D6-D349-BB6D-F249FE053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65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EF76C-9CB1-25B5-0149-984E7105E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Informed and Informing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D3B0B-6FDB-9B2C-3DB5-DB26B0D34A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the importance of building models that are informed by other models to avoid creating malformed models</a:t>
            </a:r>
          </a:p>
          <a:p>
            <a:r>
              <a:rPr lang="en-US" dirty="0"/>
              <a:t>SE provides Mission Critical Information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A1349-52EB-4A5E-486E-410650EB3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07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4D71A-1F65-9418-5088-B91405A32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About Model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E995C-8708-B1A1-8B06-079F37D28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how to approach creating mission models, decomposing nouns and verbs into structure and function in </a:t>
            </a:r>
            <a:r>
              <a:rPr lang="en-US" dirty="0" err="1"/>
              <a:t>SysML</a:t>
            </a:r>
            <a:endParaRPr lang="en-US" dirty="0"/>
          </a:p>
          <a:p>
            <a:r>
              <a:rPr lang="en-US" dirty="0"/>
              <a:t>Emphasize the desired outcomes, such as defining missions, analyzing, and simulating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F5546E-E0FB-B3AF-6E7D-DF2107D13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91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ED584-2B40-F118-869E-EB50F551E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Information and Informed Outputs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25138-69A9-5637-320A-81F208D97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Address the structure of the model and the information it needs to inform other processes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CD2A94-9D64-85AB-C590-65E5435E2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F68A0-3839-4678-B8B7-5DCEDD2D6A9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064263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3ds"/>
        <a:ea typeface="3ds"/>
        <a:cs typeface="3ds"/>
      </a:majorFont>
      <a:minorFont>
        <a:latin typeface="3ds"/>
        <a:ea typeface="3ds"/>
        <a:cs typeface="3d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AVIAN_Powerpoint template 2016">
  <a:themeElements>
    <a:clrScheme name="AVIAN LLC">
      <a:dk1>
        <a:srgbClr val="000000"/>
      </a:dk1>
      <a:lt1>
        <a:srgbClr val="FFFFFF"/>
      </a:lt1>
      <a:dk2>
        <a:srgbClr val="C22429"/>
      </a:dk2>
      <a:lt2>
        <a:srgbClr val="D1D3D4"/>
      </a:lt2>
      <a:accent1>
        <a:srgbClr val="A7A9AC"/>
      </a:accent1>
      <a:accent2>
        <a:srgbClr val="114174"/>
      </a:accent2>
      <a:accent3>
        <a:srgbClr val="A7A9AC"/>
      </a:accent3>
      <a:accent4>
        <a:srgbClr val="D1D3D4"/>
      </a:accent4>
      <a:accent5>
        <a:srgbClr val="C22429"/>
      </a:accent5>
      <a:accent6>
        <a:srgbClr val="FFFFFF"/>
      </a:accent6>
      <a:hlink>
        <a:srgbClr val="0000FF"/>
      </a:hlink>
      <a:folHlink>
        <a:srgbClr val="800080"/>
      </a:folHlink>
    </a:clrScheme>
    <a:fontScheme name="AVIAN font theme">
      <a:majorFont>
        <a:latin typeface="Helvetica Narrow"/>
        <a:ea typeface=""/>
        <a:cs typeface=""/>
      </a:majorFont>
      <a:minorFont>
        <a:latin typeface="Helvetica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3ds"/>
        <a:ea typeface="3ds"/>
        <a:cs typeface="3ds"/>
      </a:majorFont>
      <a:minorFont>
        <a:latin typeface="3ds"/>
        <a:ea typeface="3ds"/>
        <a:cs typeface="3d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415</Words>
  <Application>Microsoft Office PowerPoint</Application>
  <PresentationFormat>Custom</PresentationFormat>
  <Paragraphs>67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3ds</vt:lpstr>
      <vt:lpstr>Arial</vt:lpstr>
      <vt:lpstr>Helvetica Light</vt:lpstr>
      <vt:lpstr>Helvetica Narrow</vt:lpstr>
      <vt:lpstr>Helvetica Neue</vt:lpstr>
      <vt:lpstr>Helvetica Neue Light</vt:lpstr>
      <vt:lpstr>Oswald</vt:lpstr>
      <vt:lpstr>Söhne</vt:lpstr>
      <vt:lpstr>White</vt:lpstr>
      <vt:lpstr>AVIAN_Powerpoint template 2016</vt:lpstr>
      <vt:lpstr>PowerPoint Presentation</vt:lpstr>
      <vt:lpstr>Creating Mission Models using SysML and Cameo Systems Modeler</vt:lpstr>
      <vt:lpstr>Creating Mission Models using SysML and Cameo Systems Modeler </vt:lpstr>
      <vt:lpstr>Introductions</vt:lpstr>
      <vt:lpstr>SysML Models and Containment Trees</vt:lpstr>
      <vt:lpstr>Defining Purpose, Objectives, Goals, and Scope</vt:lpstr>
      <vt:lpstr>Creating Informed and Informing Models</vt:lpstr>
      <vt:lpstr>Thinking About Model Structure</vt:lpstr>
      <vt:lpstr>Model Information and Informed Outputs</vt:lpstr>
      <vt:lpstr>Treeview and Model Instances</vt:lpstr>
      <vt:lpstr>Using Instances to Inform</vt:lpstr>
      <vt:lpstr>Demo - Building a Simple Mission Model</vt:lpstr>
      <vt:lpstr>Demo - Creating Instance Tables</vt:lpstr>
      <vt:lpstr>Demo - Middleware and API</vt:lpstr>
      <vt:lpstr>Demo - Simulation Integration</vt:lpstr>
      <vt:lpstr>Setup Learning on VTOLFoS</vt:lpstr>
      <vt:lpstr>Summary and Q&amp;A</vt:lpstr>
      <vt:lpstr>Thank you!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John DeHart</cp:lastModifiedBy>
  <cp:revision>12</cp:revision>
  <dcterms:modified xsi:type="dcterms:W3CDTF">2023-05-11T21:44:22Z</dcterms:modified>
</cp:coreProperties>
</file>